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61" r:id="rId5"/>
    <p:sldId id="262" r:id="rId6"/>
    <p:sldId id="265" r:id="rId7"/>
    <p:sldId id="264" r:id="rId8"/>
    <p:sldId id="268" r:id="rId9"/>
    <p:sldId id="263" r:id="rId10"/>
    <p:sldId id="267" r:id="rId11"/>
    <p:sldId id="270" r:id="rId12"/>
    <p:sldId id="269" r:id="rId13"/>
    <p:sldId id="273" r:id="rId14"/>
    <p:sldId id="272" r:id="rId15"/>
    <p:sldId id="274" r:id="rId16"/>
    <p:sldId id="256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467A"/>
    <a:srgbClr val="00133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89" y="-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tx1"/>
            </a:gs>
            <a:gs pos="0">
              <a:schemeClr val="tx1"/>
            </a:gs>
            <a:gs pos="0">
              <a:schemeClr val="tx1"/>
            </a:gs>
            <a:gs pos="0">
              <a:schemeClr val="tx1"/>
            </a:gs>
            <a:gs pos="0">
              <a:schemeClr val="tx1"/>
            </a:gs>
            <a:gs pos="0">
              <a:srgbClr val="00B0F0"/>
            </a:gs>
            <a:gs pos="39999">
              <a:srgbClr val="0A128C"/>
            </a:gs>
            <a:gs pos="70000">
              <a:srgbClr val="181CC7"/>
            </a:gs>
            <a:gs pos="100000">
              <a:srgbClr val="00467A"/>
            </a:gs>
            <a:gs pos="100000">
              <a:srgbClr val="00467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8FC80-2D2F-4F52-A492-B22526618B0B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100F9-36C4-46D2-B1CC-271865A4DE7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Hugo Technology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/>
          <a:lstStyle/>
          <a:p>
            <a:pPr algn="ctr">
              <a:buNone/>
            </a:pPr>
            <a:r>
              <a:rPr lang="en-GB" dirty="0" smtClean="0">
                <a:solidFill>
                  <a:schemeClr val="bg1"/>
                </a:solidFill>
              </a:rPr>
              <a:t>An introduction into Rob Watts' technology 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d31wxntiwn0x96.cloudfront.net/rzfweb/categoryimages/56.jpeg?id=75?width=15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5373216"/>
            <a:ext cx="2232248" cy="569223"/>
          </a:xfrm>
          <a:prstGeom prst="rect">
            <a:avLst/>
          </a:prstGeom>
          <a:noFill/>
        </p:spPr>
      </p:pic>
      <p:pic>
        <p:nvPicPr>
          <p:cNvPr id="5" name="Picture 4" descr="http://www.whathifi.com/sites/whathifi.com/files/images/2014/CES2014/Chord_Hugo_c.jpg"/>
          <p:cNvPicPr>
            <a:picLocks noChangeAspect="1" noChangeArrowheads="1"/>
          </p:cNvPicPr>
          <p:nvPr/>
        </p:nvPicPr>
        <p:blipFill>
          <a:blip r:embed="rId3" cstate="print"/>
          <a:srcRect t="13039" b="15245"/>
          <a:stretch>
            <a:fillRect/>
          </a:stretch>
        </p:blipFill>
        <p:spPr bwMode="auto">
          <a:xfrm>
            <a:off x="467544" y="3573016"/>
            <a:ext cx="4680520" cy="2443644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876256" y="6453336"/>
            <a:ext cx="2131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Copyright Rob Watts 2014 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2048FS filters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984" y="1628800"/>
            <a:ext cx="4392488" cy="29523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400" dirty="0" smtClean="0">
                <a:solidFill>
                  <a:schemeClr val="bg1"/>
                </a:solidFill>
              </a:rPr>
              <a:t>	The graph to the left shows a 12kHz sine wave filtered to 8FS (red plot) against filtering at 2048FS (blue plot). The 8FS filtered output – as found in most audio DAC’s - does not look like the original sine wave, but the 2048FS looks perfect</a:t>
            </a:r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17646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4437112"/>
            <a:ext cx="8820472" cy="208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The 8FS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output has a number of problems – the big step changes overloads the analogue sections creating more HF distortion; the step changes also  make the DAC more sensitive to clock jitter – this has the result of more noise floor modulation. That is more noise depending upon the signal – in this case it depends upon the rate of change of the signal. The ear/brain is extremely</a:t>
            </a:r>
            <a:r>
              <a:rPr lang="en-GB" sz="2400" dirty="0" smtClean="0">
                <a:solidFill>
                  <a:schemeClr val="bg1"/>
                </a:solidFill>
              </a:rPr>
              <a:t> sensitive to noise floor modulation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Noise floor modulation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Noise floor modulation occurs when noise increases/decreases depending  upon the music signal.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The ear/brain is extremely sensitive to this problem as it interferes with the brain’s ability to separate sounds into individual entities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Listening tests have shown sensitivity to noise floor modulation well below levels that are measureable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Noise floor modulation make the sound hard, bright and aggressive; it  degrades instrument separation and focus; reducing noise floor modulation improves sense of focus, smoothness and refinement – it sounds much more natural 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>
                <a:solidFill>
                  <a:srgbClr val="FFFF66"/>
                </a:solidFill>
              </a:rPr>
              <a:t>Hugo and noise floor modulation</a:t>
            </a:r>
            <a:endParaRPr lang="en-GB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The DAC architecture has a large influence on noise floor modulation – pulse array DAC’s have innately very low levels of modulation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The reference power supply to the DAC is crucial, this is very low noise and low impedance, with individual references  per channel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RF noise is a major problem as it inter-modulates with the analogue electronics causing noise floor modulation – extensive RF filtering is employed, together with steps to reduce the analogue sensitivity 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Quad layer ground planes are used, so that ground induced noise and distortion is eliminated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DSD sources have large HF noise – this is digitally filtered by -110dB at 100kHz giving more natural sound quality for DSD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Jitter is a big source of noise floor modulation – incoming jitter is eliminated by a digital phase lock loop (DPLL).</a:t>
            </a:r>
          </a:p>
          <a:p>
            <a:pPr>
              <a:buNone/>
            </a:pP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>
                <a:solidFill>
                  <a:srgbClr val="FFFF66"/>
                </a:solidFill>
              </a:rPr>
              <a:t>Digital phase lock loop (DPLL) </a:t>
            </a:r>
            <a:endParaRPr lang="en-GB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400" dirty="0" smtClean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The DPLL, to eliminate incoming jitter, and to prevent low frequency jitter causing skirts on fundamentals, has a very low frequency 0.1Hz cut-off frequency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It has rapid lock acquisition time of 1mS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Hugo has a three stage 2048FS filter in order to reduce noise floor modulation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Headphone drive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Hugo has a discrete OP stage integrated into the DAC output amplifier and filter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The OP stage is  full Class A (with 300 ohm loads)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It is capable of 5v RMS and peak output currents of 0.5A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The OP stage is very low output impedance of 0.075 ohms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Digital cross-feed, with 3 settings,  is implemented digitally at 16FS with two 48 bit DSP cores. The cross-feed uses an analogue type IIR filtering 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Hugo Block Diagram</a:t>
            </a:r>
            <a:endParaRPr lang="en-GB" sz="5400" dirty="0">
              <a:solidFill>
                <a:srgbClr val="FFFF66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oto hugo cropp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9450" y="0"/>
            <a:ext cx="4845100" cy="68580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2123728" y="3933056"/>
            <a:ext cx="2448272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3212976"/>
            <a:ext cx="21237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FPGA –handles SPDIF decoding, USB timing, DPLL,WTA filtering, DSD decoding and filtering, volume control, cross-feed, control, noise shaping and DAC 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347864" y="2636912"/>
            <a:ext cx="0" cy="12961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47864" y="2636912"/>
            <a:ext cx="7920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347864" y="3933056"/>
            <a:ext cx="7920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139952" y="2636912"/>
            <a:ext cx="0" cy="12961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051720" y="2060848"/>
            <a:ext cx="1296144" cy="5760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0" y="1052736"/>
            <a:ext cx="2123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4e Pulse array discrete DAC, together with dual low noise, low impedance reference PSU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995936" y="1412776"/>
            <a:ext cx="12241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995936" y="2636912"/>
            <a:ext cx="12241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995936" y="1412776"/>
            <a:ext cx="0" cy="12241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220072" y="1412776"/>
            <a:ext cx="0" cy="12241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220072" y="1412776"/>
            <a:ext cx="1800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020272" y="1124744"/>
            <a:ext cx="2123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Digital volume control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572000" y="1340768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220072" y="1916832"/>
            <a:ext cx="720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220072" y="2636912"/>
            <a:ext cx="0" cy="1800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220072" y="4437112"/>
            <a:ext cx="720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940152" y="1916832"/>
            <a:ext cx="0" cy="25202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5940152" y="3212976"/>
            <a:ext cx="1080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020272" y="2996952"/>
            <a:ext cx="2123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Discrete Class A OP stage – ultra low distortion 0.0004%  including DAC distortion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5220072" y="4869160"/>
            <a:ext cx="1800200" cy="7200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020272" y="4653136"/>
            <a:ext cx="2123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HD USB decoding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 flipH="1" flipV="1">
            <a:off x="4067944" y="5733256"/>
            <a:ext cx="2952328" cy="2160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020272" y="5805264"/>
            <a:ext cx="2123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SD USB decoding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55" name="Straight Arrow Connector 54"/>
          <p:cNvCxnSpPr>
            <a:stCxn id="58" idx="3"/>
          </p:cNvCxnSpPr>
          <p:nvPr/>
        </p:nvCxnSpPr>
        <p:spPr>
          <a:xfrm>
            <a:off x="2123728" y="5788715"/>
            <a:ext cx="720080" cy="165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0" y="5373216"/>
            <a:ext cx="2123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A2DP and APTX CSR Bluetooth module (underneath) 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And finally...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996952"/>
            <a:ext cx="8229600" cy="3024336"/>
          </a:xfrm>
        </p:spPr>
        <p:txBody>
          <a:bodyPr/>
          <a:lstStyle/>
          <a:p>
            <a:pPr algn="ctr">
              <a:buNone/>
            </a:pPr>
            <a:r>
              <a:rPr lang="en-GB" dirty="0" smtClean="0">
                <a:solidFill>
                  <a:schemeClr val="bg1"/>
                </a:solidFill>
              </a:rPr>
              <a:t>Thank-you for reading this presentation.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d31wxntiwn0x96.cloudfront.net/rzfweb/categoryimages/56.jpeg?id=75?width=15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4365104"/>
            <a:ext cx="2232248" cy="5692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63888" y="5661248"/>
            <a:ext cx="2131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Copyright Rob Watts 2014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About Rob Watts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Audio chip designer – both analogue and digital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Consultant to silicon chip manufacturers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Designer of Chord’s digital audio products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20 years close association with Chord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Inventor of Class Z (DDFA) digital power amp technology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Inventor and owner of:</a:t>
            </a:r>
          </a:p>
          <a:p>
            <a:pPr>
              <a:buNone/>
            </a:pPr>
            <a:r>
              <a:rPr lang="en-GB" dirty="0" smtClean="0">
                <a:solidFill>
                  <a:schemeClr val="bg1"/>
                </a:solidFill>
              </a:rPr>
              <a:t>                  	</a:t>
            </a:r>
            <a:r>
              <a:rPr lang="en-GB" sz="2400" dirty="0" smtClean="0">
                <a:solidFill>
                  <a:schemeClr val="bg1"/>
                </a:solidFill>
              </a:rPr>
              <a:t>Pulse Array DAC technology</a:t>
            </a:r>
          </a:p>
          <a:p>
            <a:pPr>
              <a:buNone/>
            </a:pPr>
            <a:r>
              <a:rPr lang="en-GB" sz="2400" dirty="0" smtClean="0">
                <a:solidFill>
                  <a:schemeClr val="bg1"/>
                </a:solidFill>
              </a:rPr>
              <a:t>  			WTA filter algorithm</a:t>
            </a:r>
          </a:p>
          <a:p>
            <a:pPr>
              <a:buNone/>
            </a:pPr>
            <a:endParaRPr lang="en-GB" sz="2400" dirty="0" smtClean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Audiophile</a:t>
            </a:r>
          </a:p>
          <a:p>
            <a:pPr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Sound Perception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Audio engineering is based upon simple psychoacoustic measurements on the ear’s capability – distortion levels, noise perception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In visual perception it is accepted that only 10% is data from the eyes – the other 90% is image processing by the brain – the auditory system is similar 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What we hear is not the output from the ear – the brain performs auditory processing about which we do not understand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We perceive individual sounds – this does not come from the ear, but from the brain 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These separated sounds are precision located in 3D space – again brain processing from auditory cues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The science of auditory scene analysis (how the brain separates sounds into individual sources) is in its infancy – frankly, we have a poor understanding of how the brain does this processing  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Auditory Scene Analysis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952" y="1600200"/>
            <a:ext cx="4546848" cy="4525963"/>
          </a:xfrm>
        </p:spPr>
        <p:txBody>
          <a:bodyPr>
            <a:normAutofit lnSpcReduction="10000"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Imagine this scene in a bar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You can perceive each instrument as separate entities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You can understand somebody talking next to you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You can place each sound to within a foot or two of its actual location in 3D space – height, left right and depth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 If you move back three metres  the banjo sounds more distant  – move back by 20 metres  and you can perceive the music at that depth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The brain does all this processing and computing  in real time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Science has no detailed understanding on how the human brain does this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No computer yet designed can do this processing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And we take it for granted!</a:t>
            </a:r>
            <a:endParaRPr lang="en-GB" sz="16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1.bp.blogspot.com/--6Doj_-iWgY/UJZ8VRPwSyI/AAAAAAAAA50/CPJ1lfo-JPs/s1600/GalwayMusicPub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3672408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Designing for high-end audio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We can’t rely on psychoacoustic models – thresholds of audibility of distortion and noise, as they tell us nothing about the brain’s processing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Since we do not know how the brain separates sounds out, how do we know what technical parameters are important to sound quality?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The solution – lots of carefully designed listening tests to evaluate every aspect of performance – make no assumptions “we can’t hear that error”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Audio chips are generally designed by simple technical performance NOT sound quality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The solution – design with FPGA’s (programmable logic devices) and discrete analogue components as FPGA’s allow the ultimate flexibility to maximise performance. Commercial DAC chips have severe subjective and technical limitations    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FF66"/>
                </a:solidFill>
              </a:rPr>
              <a:t>Example of this unique approach</a:t>
            </a:r>
            <a:endParaRPr lang="en-GB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484784"/>
            <a:ext cx="4032448" cy="5184576"/>
          </a:xfrm>
        </p:spPr>
        <p:txBody>
          <a:bodyPr>
            <a:normAutofit fontScale="92500" lnSpcReduction="20000"/>
          </a:bodyPr>
          <a:lstStyle/>
          <a:p>
            <a:r>
              <a:rPr lang="en-GB" sz="1800" dirty="0" smtClean="0">
                <a:solidFill>
                  <a:schemeClr val="bg1"/>
                </a:solidFill>
              </a:rPr>
              <a:t>Top plot shows the performance of a noise shaper  (noise shapers are the heart of a modern DAC) with some distortion and noise – distortion is at -170dB and noise floor at -190dB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Bottom plot shows same noise shaper but improved – no distortion below 20kHz, noise floor is at - 200dB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On same FPGA, switching between the two options was very audible – top version sounded harder, brighter, with poorer instrument separation, and poorer perception of depth in the soundstage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Both noise shapers exceed psychoacoustic performance of the ear – but the top noise shaper upsets the brain’s ability to process sounds into separate entities. 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Bottom plot is the final noise shaper for Hugo</a:t>
            </a:r>
          </a:p>
          <a:p>
            <a:endParaRPr lang="en-GB" sz="1800" dirty="0">
              <a:solidFill>
                <a:schemeClr val="bg1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93704"/>
            <a:ext cx="471601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47160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Perception - timing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Timing is an important perceptual cue – the beginning and ending of notes (transients) help the brain to separate sounds out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The ears have a tapped delay line with neurons firing with differences in timing between the ears – the inter-aural delay network can detect timing differences of the order of 4uS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Inter-aural delay is used to help localising sounds in space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The 4uS threshold implies that the brain samples data at 250kHz – much faster than 44.1kHz of CD recordings 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A recent paper in National Physics Review – Human Time Acuity Beats Fourier Uncertainty Principle – shows that timing is extremely important    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Timing with Digital Audio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We know the ears can differentiate 4uS timing differences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We also know that timing is an important for the brain’s processing of audio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How is the timing of the original transients preserved if CD is sampling at 22uS? 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The interpolation filter (an FIR filter that has a line of taps multiplying coefficients to delayed data) recovers the original amplitude and timing information of the recording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This filter re-creates the missing bits between samples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If you look at the original Whittaker-Shannon sampling theory, then for a bandwidth limited signal, if you use an infinite tap length FIR filter then the “missing bits” will be perfectly reconstructed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The FIR filter has a sine(x)/x response – if you use taps that have 16 bit coefficient accuracy, you need about 1,000,000 taps for an 8 times filter!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Practical filters have limited tap length – a few hundred maximum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These conventional filters do not properly reconstruct the original timing of transients       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FF66"/>
                </a:solidFill>
              </a:rPr>
              <a:t>Timing – WTA filter</a:t>
            </a:r>
            <a:endParaRPr lang="en-GB" sz="5400" dirty="0">
              <a:solidFill>
                <a:srgbClr val="FFFF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20000"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Given that 1,000,000 taps is not currently possible, can we maximise timing performance with different algorithms?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Yes the algorithm does have an impact on performance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The WTA filter algorithm has been carefully developed with many listening tests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The WTA algorithm is much closer to an ideal Whittaker-Shannon interpolation filter than any other interpolation  filter used in audio</a:t>
            </a:r>
          </a:p>
          <a:p>
            <a:pPr marL="514350" indent="-457200"/>
            <a:r>
              <a:rPr lang="en-GB" sz="2400" dirty="0" smtClean="0">
                <a:solidFill>
                  <a:schemeClr val="bg1"/>
                </a:solidFill>
              </a:rPr>
              <a:t>But even with the WTA algorithm, increasing the tap length gives a substantial improvement in sound quality</a:t>
            </a:r>
          </a:p>
          <a:p>
            <a:pPr marL="514350" indent="-457200"/>
            <a:r>
              <a:rPr lang="en-GB" sz="2400" dirty="0" smtClean="0">
                <a:solidFill>
                  <a:schemeClr val="bg1"/>
                </a:solidFill>
              </a:rPr>
              <a:t>Long tap length WTA filters have the following sound quality benefits: </a:t>
            </a:r>
          </a:p>
          <a:p>
            <a:pPr marL="914400" lvl="1" indent="-457200"/>
            <a:r>
              <a:rPr lang="en-GB" sz="2000" dirty="0" smtClean="0">
                <a:solidFill>
                  <a:schemeClr val="bg1"/>
                </a:solidFill>
              </a:rPr>
              <a:t>Much better stereo image (as the inter-aural timing delay is used by the brain for location)</a:t>
            </a:r>
          </a:p>
          <a:p>
            <a:pPr marL="914400" lvl="1" indent="-457200"/>
            <a:r>
              <a:rPr lang="en-GB" sz="2000" dirty="0" smtClean="0">
                <a:solidFill>
                  <a:schemeClr val="bg1"/>
                </a:solidFill>
              </a:rPr>
              <a:t>Much deeper bass (bass perception depends upon the starting and finishing transients of the bass note)</a:t>
            </a:r>
          </a:p>
          <a:p>
            <a:pPr marL="914400" lvl="1" indent="-457200"/>
            <a:r>
              <a:rPr lang="en-GB" sz="2000" dirty="0" smtClean="0">
                <a:solidFill>
                  <a:schemeClr val="bg1"/>
                </a:solidFill>
              </a:rPr>
              <a:t>Instrument separation and focus is much better  (distorted timing damages the brains ability to separate sounds out)</a:t>
            </a:r>
          </a:p>
          <a:p>
            <a:pPr marL="914400" lvl="1" indent="-457200"/>
            <a:r>
              <a:rPr lang="en-GB" sz="2000" dirty="0" smtClean="0">
                <a:solidFill>
                  <a:schemeClr val="bg1"/>
                </a:solidFill>
              </a:rPr>
              <a:t>Fast rhythms are easier to perceive; you can hear individual piano keys rather than a jumble of notes </a:t>
            </a:r>
          </a:p>
          <a:p>
            <a:pPr marL="514350" indent="-457200"/>
            <a:r>
              <a:rPr lang="en-GB" sz="2400" dirty="0" smtClean="0">
                <a:solidFill>
                  <a:schemeClr val="bg1"/>
                </a:solidFill>
              </a:rPr>
              <a:t>Hugo has a huge 26,368 tap length WTA filter. It uses 16 208MHz DSP cores in parallel to create this filter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1501</Words>
  <Application>Microsoft Office PowerPoint</Application>
  <PresentationFormat>On-screen Show (4:3)</PresentationFormat>
  <Paragraphs>108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Hugo Technology</vt:lpstr>
      <vt:lpstr>About Rob Watts</vt:lpstr>
      <vt:lpstr>Sound Perception</vt:lpstr>
      <vt:lpstr>Auditory Scene Analysis</vt:lpstr>
      <vt:lpstr>Designing for high-end audio</vt:lpstr>
      <vt:lpstr>Example of this unique approach</vt:lpstr>
      <vt:lpstr>Perception - timing</vt:lpstr>
      <vt:lpstr>Timing with Digital Audio</vt:lpstr>
      <vt:lpstr>Timing – WTA filter</vt:lpstr>
      <vt:lpstr>2048FS filters</vt:lpstr>
      <vt:lpstr>Noise floor modulation</vt:lpstr>
      <vt:lpstr>Hugo and noise floor modulation</vt:lpstr>
      <vt:lpstr>Digital phase lock loop (DPLL) </vt:lpstr>
      <vt:lpstr>Headphone drive</vt:lpstr>
      <vt:lpstr>Hugo Block Diagram</vt:lpstr>
      <vt:lpstr>Slide 16</vt:lpstr>
      <vt:lpstr>And finally...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</dc:creator>
  <cp:lastModifiedBy>rw21</cp:lastModifiedBy>
  <cp:revision>82</cp:revision>
  <dcterms:created xsi:type="dcterms:W3CDTF">2014-01-29T16:05:17Z</dcterms:created>
  <dcterms:modified xsi:type="dcterms:W3CDTF">2014-03-05T05:11:44Z</dcterms:modified>
</cp:coreProperties>
</file>